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8" r:id="rId3"/>
    <p:sldId id="265" r:id="rId4"/>
    <p:sldId id="259" r:id="rId5"/>
    <p:sldId id="261" r:id="rId6"/>
    <p:sldId id="262" r:id="rId7"/>
    <p:sldId id="263" r:id="rId8"/>
    <p:sldId id="264" r:id="rId9"/>
    <p:sldId id="260" r:id="rId10"/>
    <p:sldId id="25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3" r:id="rId20"/>
    <p:sldId id="274" r:id="rId21"/>
    <p:sldId id="277" r:id="rId22"/>
    <p:sldId id="285" r:id="rId23"/>
    <p:sldId id="275" r:id="rId24"/>
    <p:sldId id="278" r:id="rId25"/>
    <p:sldId id="286" r:id="rId26"/>
    <p:sldId id="276" r:id="rId27"/>
    <p:sldId id="284" r:id="rId28"/>
    <p:sldId id="279" r:id="rId29"/>
    <p:sldId id="281" r:id="rId30"/>
    <p:sldId id="280" r:id="rId31"/>
    <p:sldId id="28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44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4" autoAdjust="0"/>
  </p:normalViewPr>
  <p:slideViewPr>
    <p:cSldViewPr>
      <p:cViewPr>
        <p:scale>
          <a:sx n="100" d="100"/>
          <a:sy n="100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3216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8D4F6-FB0F-4531-A911-CAB4C2EA264B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3AB24-ADD9-400F-BF93-110E9DC5AD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51029-88C9-4DE1-BFEF-BEB9A222DC85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A8990-1A7B-4771-86FE-EBBC8C5BB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8990-1A7B-4771-86FE-EBBC8C5BB4E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8990-1A7B-4771-86FE-EBBC8C5BB4E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42CB7-3545-4B90-B673-18C3E25DD323}" type="datetimeFigureOut">
              <a:rPr lang="en-US" smtClean="0"/>
              <a:pPr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013FB-E520-46FB-AE05-0BD668650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slide" Target="slid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dman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4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ooter\Downloads\BubonicPlague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4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152400"/>
            <a:ext cx="1752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09800" y="609600"/>
            <a:ext cx="464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Comic Sans MS" pitchFamily="66" charset="0"/>
              </a:rPr>
              <a:t>Our Immune System</a:t>
            </a:r>
            <a:endParaRPr lang="en-US" sz="4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0200" y="32004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Click on the smiley face to learn about our immune system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4114800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Click on the star to take a short quiz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49530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Click on the cloud to learn about the black plague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28" name="Picture 4" descr="C:\Users\Shooter\AppData\Local\Microsoft\Windows\Temporary Internet Files\Content.IE5\ZXXY7DJE\MC900423169[1].wm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048000"/>
            <a:ext cx="609600" cy="533400"/>
          </a:xfrm>
          <a:prstGeom prst="rect">
            <a:avLst/>
          </a:prstGeom>
          <a:noFill/>
        </p:spPr>
      </p:pic>
      <p:sp>
        <p:nvSpPr>
          <p:cNvPr id="11" name="5-Point Star 10">
            <a:hlinkClick r:id="rId6" action="ppaction://hlinksldjump"/>
          </p:cNvPr>
          <p:cNvSpPr/>
          <p:nvPr/>
        </p:nvSpPr>
        <p:spPr>
          <a:xfrm>
            <a:off x="533400" y="3962400"/>
            <a:ext cx="7620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11">
            <a:hlinkClick r:id="rId7" action="ppaction://hlinksldjump"/>
          </p:cNvPr>
          <p:cNvSpPr/>
          <p:nvPr/>
        </p:nvSpPr>
        <p:spPr>
          <a:xfrm>
            <a:off x="609600" y="4953000"/>
            <a:ext cx="685800" cy="609600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001000" y="5486400"/>
            <a:ext cx="1143000" cy="1041400"/>
            <a:chOff x="8001000" y="5029200"/>
            <a:chExt cx="1143000" cy="1041400"/>
          </a:xfrm>
        </p:grpSpPr>
        <p:pic>
          <p:nvPicPr>
            <p:cNvPr id="1030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College Stuff\Student Teaching - De Soto\8th Grade\Immune System\35A5C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09600"/>
            <a:ext cx="7086600" cy="5715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62200" y="5638800"/>
            <a:ext cx="48768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hlinkClick r:id="rId3" action="ppaction://hlinkfile"/>
              </a:rPr>
              <a:t>Click Here to Watch A White Blood Cell In Action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6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35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8382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Interferon</a:t>
            </a:r>
            <a:endParaRPr lang="en-US" sz="3600" dirty="0">
              <a:latin typeface="Comic Sans MS" pitchFamily="66" charset="0"/>
            </a:endParaRPr>
          </a:p>
        </p:txBody>
      </p:sp>
      <p:pic>
        <p:nvPicPr>
          <p:cNvPr id="3" name="Picture 4" descr="F:\College Stuff\Student Teaching - De Soto\8th Grade\Immune System\Virus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581400"/>
            <a:ext cx="5105400" cy="299561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9200" y="18288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A chemical that </a:t>
            </a:r>
            <a:r>
              <a:rPr lang="en-US" b="1" dirty="0" smtClean="0"/>
              <a:t>interfer</a:t>
            </a:r>
            <a:r>
              <a:rPr lang="en-US" dirty="0" smtClean="0"/>
              <a:t>es with the ability to viruses to attack other body cells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26670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Released by infected cells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1200" y="6096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Inflammatory Response</a:t>
            </a:r>
            <a:endParaRPr lang="en-US" sz="3200" dirty="0">
              <a:latin typeface="Comic Sans MS" pitchFamily="66" charset="0"/>
            </a:endParaRPr>
          </a:p>
        </p:txBody>
      </p:sp>
      <p:pic>
        <p:nvPicPr>
          <p:cNvPr id="4" name="Picture 4" descr="F:\College Stuff\Student Teaching - De Soto\8th Grade\Immune System\inflamm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514600"/>
            <a:ext cx="3200400" cy="2895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2514600"/>
            <a:ext cx="37338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Comic Sans MS" pitchFamily="66" charset="0"/>
              </a:rPr>
              <a:t> Injured body cells release chemicals called </a:t>
            </a:r>
            <a:r>
              <a:rPr lang="en-US" sz="2400" b="1" dirty="0" smtClean="0">
                <a:latin typeface="Comic Sans MS" pitchFamily="66" charset="0"/>
              </a:rPr>
              <a:t>histamines</a:t>
            </a:r>
            <a:r>
              <a:rPr lang="en-US" sz="2400" dirty="0" smtClean="0">
                <a:latin typeface="Comic Sans MS" pitchFamily="66" charset="0"/>
              </a:rPr>
              <a:t>, which begin </a:t>
            </a:r>
            <a:r>
              <a:rPr lang="en-US" sz="2400" b="1" dirty="0" smtClean="0">
                <a:latin typeface="Comic Sans MS" pitchFamily="66" charset="0"/>
              </a:rPr>
              <a:t>inflammatory response</a:t>
            </a:r>
            <a:endParaRPr lang="en-US" sz="2400" b="1" dirty="0">
              <a:latin typeface="Comic Sans MS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001000" y="5816600"/>
            <a:ext cx="1143000" cy="1041400"/>
            <a:chOff x="8001000" y="5029200"/>
            <a:chExt cx="1143000" cy="1041400"/>
          </a:xfrm>
        </p:grpSpPr>
        <p:pic>
          <p:nvPicPr>
            <p:cNvPr id="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5334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Antibodies</a:t>
            </a:r>
            <a:endParaRPr lang="en-US" sz="4000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438400"/>
            <a:ext cx="2667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62400" y="2514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>
                <a:latin typeface="Comic Sans MS" pitchFamily="66" charset="0"/>
              </a:rPr>
              <a:t>Our third line of defense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304800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>
                <a:latin typeface="Comic Sans MS" pitchFamily="66" charset="0"/>
              </a:rPr>
              <a:t>Infections that make it past first and second levels of defense trigger the production of antibodies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8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0480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38200" y="990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Lets answer a few questions about what we have learned. Simply click on the correct answer.</a:t>
            </a:r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6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14478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Interferon's  are released by infected cells</a:t>
            </a:r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33528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True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False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0"/>
            <a:ext cx="2590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8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0668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 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The release of antibodies is one of our bodies first lines of defense against infections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7200" y="29718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True</a:t>
            </a:r>
          </a:p>
          <a:p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False</a:t>
            </a:r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19400"/>
            <a:ext cx="20288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762000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Vaccines cause your body to produce antibodies</a:t>
            </a:r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8600" y="31242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True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False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90800"/>
            <a:ext cx="2514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8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91440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Our bodies inflammatory response is not considered part of our immune system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91000" y="31242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True</a:t>
            </a:r>
          </a:p>
          <a:p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False</a:t>
            </a:r>
            <a:endParaRPr lang="en-US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819400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8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047750"/>
            <a:ext cx="5867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BubonicPlag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3400" y="762000"/>
            <a:ext cx="304800" cy="3048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6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4211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1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914400"/>
            <a:ext cx="7086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What is the immune system?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33600" y="220980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 body’s defense against disease causing organisms, malfunctioning cells, and foreign particles</a:t>
            </a:r>
            <a:endParaRPr lang="en-US" sz="2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09800"/>
            <a:ext cx="83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67200"/>
            <a:ext cx="26574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F:\College Stuff\Student Teaching - De Soto\8th Grade\Immune System\Dividing_Cancer_Cell-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114800"/>
            <a:ext cx="2057399" cy="24479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6" descr="F:\College Stuff\Student Teaching - De Soto\8th Grade\Immune System\bacteria_94120838_st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343400"/>
            <a:ext cx="2133600" cy="21621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10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47800"/>
            <a:ext cx="62484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5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5008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38200"/>
            <a:ext cx="716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9235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95401"/>
            <a:ext cx="586739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5626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21263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76275"/>
            <a:ext cx="76200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5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645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762000"/>
            <a:ext cx="6096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3603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143000"/>
            <a:ext cx="7086599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3925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400"/>
            <a:ext cx="6934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5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63224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6477000" cy="434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4042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7162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2121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6019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68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5334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Pathogens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52400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400" dirty="0" smtClean="0"/>
              <a:t>Disease causing microorganisms </a:t>
            </a:r>
            <a:endParaRPr 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743200"/>
            <a:ext cx="167640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1" y="3810000"/>
            <a:ext cx="16764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2819400"/>
            <a:ext cx="1447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3505200"/>
            <a:ext cx="1733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09600" y="2743200"/>
            <a:ext cx="1905000" cy="1754326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</a:t>
            </a:r>
            <a:r>
              <a:rPr lang="en-US" dirty="0" smtClean="0">
                <a:solidFill>
                  <a:srgbClr val="FFFF00"/>
                </a:solidFill>
              </a:rPr>
              <a:t>Virus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590800" y="3733800"/>
            <a:ext cx="1981200" cy="2031325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        </a:t>
            </a:r>
            <a:r>
              <a:rPr lang="en-US" dirty="0" smtClean="0">
                <a:solidFill>
                  <a:srgbClr val="FFFF00"/>
                </a:solidFill>
              </a:rPr>
              <a:t>Bacteria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724400" y="2819400"/>
            <a:ext cx="1676400" cy="2031325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       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         Fungi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53200" y="3429000"/>
            <a:ext cx="2057400" cy="2308324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smtClean="0">
                <a:solidFill>
                  <a:srgbClr val="FFFF00"/>
                </a:solidFill>
              </a:rPr>
              <a:t>  Protozoa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8001000" y="5816600"/>
            <a:ext cx="1143000" cy="1041400"/>
            <a:chOff x="8001000" y="5029200"/>
            <a:chExt cx="1143000" cy="1041400"/>
          </a:xfrm>
        </p:grpSpPr>
        <p:pic>
          <p:nvPicPr>
            <p:cNvPr id="1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61722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11278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4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 advTm="3784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00200"/>
            <a:ext cx="4724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71600" y="533400"/>
            <a:ext cx="609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Our Body has may lines of defense</a:t>
            </a:r>
            <a:endParaRPr lang="en-US" sz="3200" dirty="0">
              <a:latin typeface="Comic Sans MS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01000" y="5562600"/>
            <a:ext cx="1143000" cy="1041400"/>
            <a:chOff x="8001000" y="5029200"/>
            <a:chExt cx="1143000" cy="1041400"/>
          </a:xfrm>
        </p:grpSpPr>
        <p:pic>
          <p:nvPicPr>
            <p:cNvPr id="6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25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College Stuff\Student Teaching - De Soto\8th Grade\Immune System\epidermis-sb3849-sw.jpg"/>
          <p:cNvPicPr>
            <a:picLocks noChangeAspect="1" noChangeArrowheads="1"/>
          </p:cNvPicPr>
          <p:nvPr/>
        </p:nvPicPr>
        <p:blipFill>
          <a:blip r:embed="rId2" cstate="print"/>
          <a:srcRect b="14000"/>
          <a:stretch>
            <a:fillRect/>
          </a:stretch>
        </p:blipFill>
        <p:spPr bwMode="auto">
          <a:xfrm>
            <a:off x="4495800" y="2286000"/>
            <a:ext cx="4267200" cy="30035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71600" y="762000"/>
            <a:ext cx="594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66" charset="0"/>
              </a:rPr>
              <a:t>Skin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860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Comic Sans MS" pitchFamily="66" charset="0"/>
              </a:rPr>
              <a:t>The Epidermis forms a barrier against potential invaders</a:t>
            </a:r>
            <a:endParaRPr lang="en-US" sz="2400" dirty="0">
              <a:latin typeface="Comic Sans MS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01000" y="5638800"/>
            <a:ext cx="1143000" cy="1041400"/>
            <a:chOff x="8001000" y="5029200"/>
            <a:chExt cx="1143000" cy="1041400"/>
          </a:xfrm>
        </p:grpSpPr>
        <p:pic>
          <p:nvPicPr>
            <p:cNvPr id="6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685800"/>
            <a:ext cx="518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Saliva</a:t>
            </a:r>
            <a:endParaRPr lang="en-US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209800"/>
            <a:ext cx="3657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2438400"/>
            <a:ext cx="3505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latin typeface="Comic Sans MS" pitchFamily="66" charset="0"/>
              </a:rPr>
              <a:t>Our saliva contains enzymes that break down bacteria</a:t>
            </a:r>
          </a:p>
          <a:p>
            <a:pPr>
              <a:buFont typeface="Arial" pitchFamily="34" charset="0"/>
              <a:buChar char="•"/>
            </a:pPr>
            <a:endParaRPr lang="en-US" sz="2000" dirty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latin typeface="Comic Sans MS" pitchFamily="66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Unfortunately, many thousands of bacteria can survive</a:t>
            </a:r>
            <a:endParaRPr lang="en-US" sz="2000" dirty="0">
              <a:latin typeface="Comic Sans MS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001000" y="5715000"/>
            <a:ext cx="1143000" cy="1041400"/>
            <a:chOff x="8001000" y="5029200"/>
            <a:chExt cx="1143000" cy="1041400"/>
          </a:xfrm>
        </p:grpSpPr>
        <p:pic>
          <p:nvPicPr>
            <p:cNvPr id="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990600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Stomach Acids</a:t>
            </a:r>
            <a:endParaRPr lang="en-US" sz="4000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76400"/>
            <a:ext cx="38195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2667000"/>
            <a:ext cx="472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Comic Sans MS" pitchFamily="66" charset="0"/>
              </a:rPr>
              <a:t> Hydrochloric acid breaks down swallowed bacteria that enters your stomach</a:t>
            </a:r>
            <a:endParaRPr lang="en-US" sz="2400" dirty="0">
              <a:latin typeface="Comic Sans MS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848600" y="5562600"/>
            <a:ext cx="1143000" cy="1041400"/>
            <a:chOff x="8001000" y="5029200"/>
            <a:chExt cx="1143000" cy="1041400"/>
          </a:xfrm>
        </p:grpSpPr>
        <p:pic>
          <p:nvPicPr>
            <p:cNvPr id="7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47800"/>
            <a:ext cx="7620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05000" y="3810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B0F0"/>
                </a:solidFill>
                <a:latin typeface="Comic Sans MS" pitchFamily="66" charset="0"/>
              </a:rPr>
              <a:t>Mucus and Cilia</a:t>
            </a:r>
            <a:endParaRPr lang="en-US" sz="36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228600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 Bacteria and foreign particles become caught in mucus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3429000"/>
            <a:ext cx="586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Cilia in the lungs sweep mucus into the throat where it is either coughed or swallowed</a:t>
            </a:r>
            <a:endParaRPr lang="en-US" sz="2400" dirty="0">
              <a:solidFill>
                <a:srgbClr val="00B0F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001000" y="5562600"/>
            <a:ext cx="1143000" cy="1041400"/>
            <a:chOff x="8001000" y="5029200"/>
            <a:chExt cx="1143000" cy="1041400"/>
          </a:xfrm>
        </p:grpSpPr>
        <p:pic>
          <p:nvPicPr>
            <p:cNvPr id="8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381000"/>
            <a:ext cx="601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White Blood Cells</a:t>
            </a:r>
          </a:p>
          <a:p>
            <a:pPr algn="ctr"/>
            <a:r>
              <a:rPr lang="en-US" sz="3200" dirty="0" smtClean="0">
                <a:latin typeface="Comic Sans MS" pitchFamily="66" charset="0"/>
              </a:rPr>
              <a:t>~Phagocytes~</a:t>
            </a:r>
            <a:endParaRPr lang="en-US" sz="3200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:\College Stuff\Student Teaching - De Soto\8th Grade\Immune System\phagocyte.jpg"/>
          <p:cNvPicPr>
            <a:picLocks noChangeAspect="1" noChangeArrowheads="1"/>
          </p:cNvPicPr>
          <p:nvPr/>
        </p:nvPicPr>
        <p:blipFill>
          <a:blip r:embed="rId4" cstate="print"/>
          <a:srcRect b="6250"/>
          <a:stretch>
            <a:fillRect/>
          </a:stretch>
        </p:blipFill>
        <p:spPr bwMode="auto">
          <a:xfrm>
            <a:off x="4953000" y="2514600"/>
            <a:ext cx="3962400" cy="2971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3581400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Phagocytes are white blood cells that engulf and break down foreign particles (such as bacteria)</a:t>
            </a:r>
            <a:endParaRPr lang="en-US" sz="20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4800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/>
              <a:t> Circulate in the blood and enter cells if necessary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048000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Second line of defense</a:t>
            </a:r>
            <a:endParaRPr lang="en-US" sz="2000" dirty="0"/>
          </a:p>
        </p:txBody>
      </p:sp>
      <p:grpSp>
        <p:nvGrpSpPr>
          <p:cNvPr id="10" name="Group 9"/>
          <p:cNvGrpSpPr/>
          <p:nvPr/>
        </p:nvGrpSpPr>
        <p:grpSpPr>
          <a:xfrm>
            <a:off x="8001000" y="5486400"/>
            <a:ext cx="1143000" cy="1041400"/>
            <a:chOff x="8001000" y="5029200"/>
            <a:chExt cx="1143000" cy="1041400"/>
          </a:xfrm>
        </p:grpSpPr>
        <p:pic>
          <p:nvPicPr>
            <p:cNvPr id="11" name="Picture 6" descr="C:\Users\Shooter\Desktop\No Germ.jp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77200" y="5410200"/>
              <a:ext cx="685800" cy="660400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8001000" y="50292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FFFF00"/>
                  </a:solidFill>
                </a:rPr>
                <a:t>Return to table of contents</a:t>
              </a:r>
              <a:endParaRPr lang="en-US" sz="900" dirty="0">
                <a:solidFill>
                  <a:srgbClr val="FFFF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19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3|0.3|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3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3"/>
</p:tagLst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5022</TotalTime>
  <Words>473</Words>
  <Application>Microsoft Office PowerPoint</Application>
  <PresentationFormat>On-screen Show (4:3)</PresentationFormat>
  <Paragraphs>103</Paragraphs>
  <Slides>31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Shooter</dc:creator>
  <cp:lastModifiedBy>Shooter</cp:lastModifiedBy>
  <cp:revision>115</cp:revision>
  <dcterms:created xsi:type="dcterms:W3CDTF">2010-10-20T19:57:43Z</dcterms:created>
  <dcterms:modified xsi:type="dcterms:W3CDTF">2010-10-24T17:19:04Z</dcterms:modified>
</cp:coreProperties>
</file>